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79" r:id="rId2"/>
    <p:sldId id="270" r:id="rId3"/>
    <p:sldId id="265" r:id="rId4"/>
    <p:sldId id="262" r:id="rId5"/>
    <p:sldId id="263" r:id="rId6"/>
    <p:sldId id="291" r:id="rId7"/>
    <p:sldId id="290" r:id="rId8"/>
    <p:sldId id="288" r:id="rId9"/>
    <p:sldId id="289" r:id="rId10"/>
    <p:sldId id="281" r:id="rId11"/>
    <p:sldId id="282" r:id="rId12"/>
    <p:sldId id="283" r:id="rId13"/>
    <p:sldId id="284" r:id="rId14"/>
    <p:sldId id="285" r:id="rId15"/>
    <p:sldId id="292" r:id="rId16"/>
  </p:sldIdLst>
  <p:sldSz cx="9144000" cy="6858000" type="screen4x3"/>
  <p:notesSz cx="6669088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57" autoAdjust="0"/>
    <p:restoredTop sz="94667" autoAdjust="0"/>
  </p:normalViewPr>
  <p:slideViewPr>
    <p:cSldViewPr>
      <p:cViewPr varScale="1">
        <p:scale>
          <a:sx n="74" d="100"/>
          <a:sy n="74" d="100"/>
        </p:scale>
        <p:origin x="-190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838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338"/>
            <a:ext cx="28892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838" y="9431338"/>
            <a:ext cx="28892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BF8A094-1EF0-4322-9713-A69F21AF03A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41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852488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716463"/>
            <a:ext cx="5335588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4D27E0A-0675-4269-9A8C-D87337562EC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AFE259-2BBE-4C64-9771-7AB7639A3760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184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9000" y="4716463"/>
            <a:ext cx="4891088" cy="4467225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AFD6DC-B054-4741-9F2A-7E777B93A762}" type="slidenum">
              <a:rPr lang="en-GB" smtClean="0"/>
              <a:pPr/>
              <a:t>10</a:t>
            </a:fld>
            <a:endParaRPr lang="en-GB" smtClean="0"/>
          </a:p>
        </p:txBody>
      </p:sp>
      <p:sp>
        <p:nvSpPr>
          <p:cNvPr id="2765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4EBDD9-9345-41EB-A24D-F1DAE0321662}" type="slidenum">
              <a:rPr lang="en-GB" smtClean="0"/>
              <a:pPr/>
              <a:t>11</a:t>
            </a:fld>
            <a:endParaRPr lang="en-GB" smtClean="0"/>
          </a:p>
        </p:txBody>
      </p:sp>
      <p:sp>
        <p:nvSpPr>
          <p:cNvPr id="286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B213D0B-DAEF-477F-8254-2750820034FC}" type="slidenum">
              <a:rPr lang="en-GB" smtClean="0"/>
              <a:pPr/>
              <a:t>12</a:t>
            </a:fld>
            <a:endParaRPr lang="en-GB" smtClean="0"/>
          </a:p>
        </p:txBody>
      </p:sp>
      <p:sp>
        <p:nvSpPr>
          <p:cNvPr id="296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242FBD-4DB2-417F-A4FA-B8557AC8A958}" type="slidenum">
              <a:rPr lang="en-GB" smtClean="0"/>
              <a:pPr/>
              <a:t>13</a:t>
            </a:fld>
            <a:endParaRPr lang="en-GB" smtClean="0"/>
          </a:p>
        </p:txBody>
      </p:sp>
      <p:sp>
        <p:nvSpPr>
          <p:cNvPr id="3072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2E2884-2B4C-40D6-96F3-B3577732FEC5}" type="slidenum">
              <a:rPr lang="en-GB" smtClean="0"/>
              <a:pPr/>
              <a:t>14</a:t>
            </a:fld>
            <a:endParaRPr lang="en-GB" smtClean="0"/>
          </a:p>
        </p:txBody>
      </p:sp>
      <p:sp>
        <p:nvSpPr>
          <p:cNvPr id="3174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C6B825-A3A8-4544-8620-1431320427C4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19459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854075" y="746125"/>
            <a:ext cx="4962525" cy="3721100"/>
          </a:xfrm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716463"/>
            <a:ext cx="5335588" cy="4465637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955BB3-1721-4CC6-8169-596872E7F612}" type="slidenum">
              <a:rPr lang="en-GB" smtClean="0"/>
              <a:pPr/>
              <a:t>3</a:t>
            </a:fld>
            <a:endParaRPr lang="en-GB" smtClean="0"/>
          </a:p>
        </p:txBody>
      </p:sp>
      <p:sp>
        <p:nvSpPr>
          <p:cNvPr id="20483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854075" y="746125"/>
            <a:ext cx="4962525" cy="3721100"/>
          </a:xfrm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716463"/>
            <a:ext cx="5335588" cy="4465637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71F109A-F31D-4D05-86A6-2AAE48FBCCA8}" type="slidenum">
              <a:rPr lang="en-GB" smtClean="0"/>
              <a:pPr/>
              <a:t>4</a:t>
            </a:fld>
            <a:endParaRPr lang="en-GB" smtClean="0"/>
          </a:p>
        </p:txBody>
      </p:sp>
      <p:sp>
        <p:nvSpPr>
          <p:cNvPr id="21507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854075" y="746125"/>
            <a:ext cx="4962525" cy="3721100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716463"/>
            <a:ext cx="5335588" cy="4465637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4BDC8D-F633-4206-A44F-72B9C9E53F26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22531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854075" y="746125"/>
            <a:ext cx="4962525" cy="3721100"/>
          </a:xfrm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716463"/>
            <a:ext cx="5335588" cy="4465637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6DFBA1-FB6E-4E5A-B9C3-2C718211E186}" type="slidenum">
              <a:rPr lang="en-GB" smtClean="0"/>
              <a:pPr/>
              <a:t>6</a:t>
            </a:fld>
            <a:endParaRPr lang="en-GB" smtClean="0"/>
          </a:p>
        </p:txBody>
      </p:sp>
      <p:sp>
        <p:nvSpPr>
          <p:cNvPr id="235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986F89-BE1E-4670-90BA-F8B2487353E4}" type="slidenum">
              <a:rPr lang="en-GB" smtClean="0"/>
              <a:pPr/>
              <a:t>7</a:t>
            </a:fld>
            <a:endParaRPr lang="en-GB" smtClean="0"/>
          </a:p>
        </p:txBody>
      </p:sp>
      <p:sp>
        <p:nvSpPr>
          <p:cNvPr id="245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9000" y="4716463"/>
            <a:ext cx="4891088" cy="4467225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132DF7-C436-47A9-8211-2C477034B99E}" type="slidenum">
              <a:rPr lang="en-GB" smtClean="0"/>
              <a:pPr/>
              <a:t>8</a:t>
            </a:fld>
            <a:endParaRPr lang="en-GB" smtClean="0"/>
          </a:p>
        </p:txBody>
      </p:sp>
      <p:sp>
        <p:nvSpPr>
          <p:cNvPr id="2560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9000" y="4716463"/>
            <a:ext cx="4891088" cy="4467225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0C47E1-3958-497C-86BF-C6B84C55D172}" type="slidenum">
              <a:rPr lang="en-GB" smtClean="0"/>
              <a:pPr/>
              <a:t>9</a:t>
            </a:fld>
            <a:endParaRPr lang="en-GB" smtClean="0"/>
          </a:p>
        </p:txBody>
      </p:sp>
      <p:sp>
        <p:nvSpPr>
          <p:cNvPr id="2662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1311D-3F46-4463-962E-67D334C9540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A2ABCF-3047-409E-AA14-6FBC643823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ED9E3E-8AF0-4DA4-BBD6-6751FC79B40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95CB07-15CC-4158-B974-67616A4E19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071D34-5154-45CE-BE1B-9FEC0D26531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CDD8A-3004-47B0-B971-CAAB47A85F0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D8C844-4DF5-4B09-9E77-B7CFADAE8B5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874EBD-DAC1-4B2C-97CB-0EBC4BB5ED6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C9F9EC-1DDD-4C2D-B142-6677C1A2AB7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F93363-BFEC-424A-AAC3-14FE1000FE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99B60D-9E81-459A-B80F-7023867555F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1502D3C-675A-44EE-8432-B440C9DD281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981075"/>
          </a:xfrm>
        </p:spPr>
        <p:txBody>
          <a:bodyPr/>
          <a:lstStyle/>
          <a:p>
            <a:pPr eaLnBrk="1" hangingPunct="1"/>
            <a:r>
              <a:rPr lang="en-GB" smtClean="0"/>
              <a:t>The ‘</a:t>
            </a:r>
            <a:r>
              <a:rPr lang="en-GB" smtClean="0">
                <a:solidFill>
                  <a:srgbClr val="FF0000"/>
                </a:solidFill>
              </a:rPr>
              <a:t>sit</a:t>
            </a:r>
            <a:r>
              <a:rPr lang="en-GB" smtClean="0"/>
              <a:t>’ and the ‘</a:t>
            </a:r>
            <a:r>
              <a:rPr lang="en-GB" smtClean="0">
                <a:solidFill>
                  <a:srgbClr val="FF0000"/>
                </a:solidFill>
              </a:rPr>
              <a:t>com</a:t>
            </a:r>
            <a:r>
              <a:rPr lang="en-GB" smtClean="0"/>
              <a:t>’ of sitcom</a:t>
            </a:r>
            <a:endParaRPr 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52513"/>
            <a:ext cx="9144000" cy="5805487"/>
          </a:xfrm>
        </p:spPr>
        <p:txBody>
          <a:bodyPr/>
          <a:lstStyle/>
          <a:p>
            <a:pPr eaLnBrk="1" hangingPunct="1"/>
            <a:r>
              <a:rPr lang="en-GB" smtClean="0"/>
              <a:t>Most sitcoms feature a group of characters trapped in a particular situation or in a dysfunctional relationship. The situation could include being part of a family; being married to a grumpy old man; or working with annoying people. This is the </a:t>
            </a:r>
            <a:r>
              <a:rPr lang="en-GB" b="1" i="1" smtClean="0">
                <a:solidFill>
                  <a:srgbClr val="FF0000"/>
                </a:solidFill>
              </a:rPr>
              <a:t>sit</a:t>
            </a:r>
            <a:r>
              <a:rPr lang="en-GB" i="1" smtClean="0"/>
              <a:t>uation</a:t>
            </a:r>
            <a:r>
              <a:rPr lang="en-GB" smtClean="0"/>
              <a:t>.</a:t>
            </a:r>
          </a:p>
          <a:p>
            <a:pPr eaLnBrk="1" hangingPunct="1"/>
            <a:r>
              <a:rPr lang="en-GB" smtClean="0"/>
              <a:t>Sitcoms are also supposed to be funny. We laugh at, or along with the characters,</a:t>
            </a:r>
          </a:p>
          <a:p>
            <a:pPr eaLnBrk="1" hangingPunct="1">
              <a:buFontTx/>
              <a:buNone/>
            </a:pPr>
            <a:r>
              <a:rPr lang="en-GB" smtClean="0"/>
              <a:t>	recognising and understanding their situation. </a:t>
            </a:r>
          </a:p>
          <a:p>
            <a:pPr eaLnBrk="1" hangingPunct="1">
              <a:buFontTx/>
              <a:buNone/>
            </a:pPr>
            <a:r>
              <a:rPr lang="en-GB" smtClean="0"/>
              <a:t>	This is the </a:t>
            </a:r>
            <a:r>
              <a:rPr lang="en-GB" b="1" i="1" smtClean="0">
                <a:solidFill>
                  <a:srgbClr val="FF0000"/>
                </a:solidFill>
              </a:rPr>
              <a:t>com</a:t>
            </a:r>
            <a:r>
              <a:rPr lang="en-GB" i="1" smtClean="0"/>
              <a:t>edy.</a:t>
            </a:r>
            <a:endParaRPr lang="en-US" i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Now choose a location</a:t>
            </a:r>
          </a:p>
        </p:txBody>
      </p:sp>
      <p:sp>
        <p:nvSpPr>
          <p:cNvPr id="11267" name="Rectangle 4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2800" smtClean="0"/>
              <a:t>A family home</a:t>
            </a:r>
          </a:p>
          <a:p>
            <a:pPr eaLnBrk="1" hangingPunct="1">
              <a:lnSpc>
                <a:spcPct val="90000"/>
              </a:lnSpc>
            </a:pPr>
            <a:r>
              <a:rPr lang="en-GB" sz="2800" smtClean="0"/>
              <a:t>An office</a:t>
            </a:r>
          </a:p>
          <a:p>
            <a:pPr eaLnBrk="1" hangingPunct="1">
              <a:lnSpc>
                <a:spcPct val="90000"/>
              </a:lnSpc>
            </a:pPr>
            <a:r>
              <a:rPr lang="en-GB" sz="2800" smtClean="0"/>
              <a:t>A spaceship</a:t>
            </a:r>
          </a:p>
          <a:p>
            <a:pPr eaLnBrk="1" hangingPunct="1">
              <a:lnSpc>
                <a:spcPct val="90000"/>
              </a:lnSpc>
            </a:pPr>
            <a:r>
              <a:rPr lang="en-GB" sz="2800" smtClean="0"/>
              <a:t>A hotel</a:t>
            </a:r>
          </a:p>
          <a:p>
            <a:pPr eaLnBrk="1" hangingPunct="1">
              <a:lnSpc>
                <a:spcPct val="90000"/>
              </a:lnSpc>
            </a:pPr>
            <a:r>
              <a:rPr lang="en-GB" sz="2800" smtClean="0"/>
              <a:t>A zoo</a:t>
            </a:r>
          </a:p>
          <a:p>
            <a:pPr eaLnBrk="1" hangingPunct="1">
              <a:lnSpc>
                <a:spcPct val="90000"/>
              </a:lnSpc>
            </a:pPr>
            <a:r>
              <a:rPr lang="en-GB" sz="2800" smtClean="0"/>
              <a:t>A flat in Peckham</a:t>
            </a:r>
          </a:p>
          <a:p>
            <a:pPr eaLnBrk="1" hangingPunct="1">
              <a:lnSpc>
                <a:spcPct val="90000"/>
              </a:lnSpc>
            </a:pPr>
            <a:r>
              <a:rPr lang="en-GB" sz="2800" smtClean="0"/>
              <a:t>A front room</a:t>
            </a:r>
          </a:p>
          <a:p>
            <a:pPr eaLnBrk="1" hangingPunct="1">
              <a:lnSpc>
                <a:spcPct val="90000"/>
              </a:lnSpc>
            </a:pPr>
            <a:r>
              <a:rPr lang="en-GB" sz="2800" smtClean="0"/>
              <a:t>A prison</a:t>
            </a:r>
          </a:p>
          <a:p>
            <a:pPr eaLnBrk="1" hangingPunct="1">
              <a:lnSpc>
                <a:spcPct val="90000"/>
              </a:lnSpc>
            </a:pPr>
            <a:r>
              <a:rPr lang="en-GB" sz="2800" smtClean="0"/>
              <a:t>A New York apartment</a:t>
            </a:r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000" smtClean="0"/>
              <a:t>Now choose your character grouping and your situation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989138"/>
            <a:ext cx="82296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2800" smtClean="0"/>
              <a:t>Individual (with supporting characters)</a:t>
            </a:r>
          </a:p>
          <a:p>
            <a:pPr eaLnBrk="1" hangingPunct="1">
              <a:lnSpc>
                <a:spcPct val="90000"/>
              </a:lnSpc>
            </a:pPr>
            <a:r>
              <a:rPr lang="en-GB" sz="2800" smtClean="0"/>
              <a:t>Group</a:t>
            </a:r>
          </a:p>
          <a:p>
            <a:pPr eaLnBrk="1" hangingPunct="1">
              <a:lnSpc>
                <a:spcPct val="90000"/>
              </a:lnSpc>
            </a:pPr>
            <a:r>
              <a:rPr lang="en-GB" sz="2800" smtClean="0"/>
              <a:t>Odd couple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sz="2800" smtClean="0">
              <a:latin typeface="Arial Unicode MS" pitchFamily="34" charset="-128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2800" smtClean="0">
                <a:latin typeface="Arial Unicode MS" pitchFamily="34" charset="-128"/>
              </a:rPr>
              <a:t>    What is the situation your characters are in? They should be trapped in some way – in </a:t>
            </a:r>
            <a:r>
              <a:rPr lang="en-GB" sz="2800" smtClean="0"/>
              <a:t>a particular situation or in a dysfunctional relationship (ie being part of a family; being married to a grumpy old man; or working with annoying people.) </a:t>
            </a:r>
            <a:endParaRPr lang="en-GB" sz="2800" i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en-GB" sz="4000" smtClean="0"/>
              <a:t>Now choose your character types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81075"/>
            <a:ext cx="8229600" cy="56165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1800" smtClean="0"/>
              <a:t>Person trapped in the ’situation’ of the situation comedy</a:t>
            </a:r>
          </a:p>
          <a:p>
            <a:pPr eaLnBrk="1" hangingPunct="1">
              <a:lnSpc>
                <a:spcPct val="80000"/>
              </a:lnSpc>
            </a:pPr>
            <a:r>
              <a:rPr lang="en-GB" sz="1800" smtClean="0"/>
              <a:t>Person doing the trapping</a:t>
            </a:r>
          </a:p>
          <a:p>
            <a:pPr eaLnBrk="1" hangingPunct="1">
              <a:lnSpc>
                <a:spcPct val="80000"/>
              </a:lnSpc>
            </a:pPr>
            <a:r>
              <a:rPr lang="en-GB" sz="1800" smtClean="0"/>
              <a:t>The idiot/fool/jester</a:t>
            </a:r>
          </a:p>
          <a:p>
            <a:pPr eaLnBrk="1" hangingPunct="1">
              <a:lnSpc>
                <a:spcPct val="80000"/>
              </a:lnSpc>
            </a:pPr>
            <a:r>
              <a:rPr lang="en-GB" sz="1800" smtClean="0"/>
              <a:t>The reliable matriarch/patriarch</a:t>
            </a:r>
          </a:p>
          <a:p>
            <a:pPr eaLnBrk="1" hangingPunct="1">
              <a:lnSpc>
                <a:spcPct val="80000"/>
              </a:lnSpc>
            </a:pPr>
            <a:r>
              <a:rPr lang="en-GB" sz="1800" smtClean="0"/>
              <a:t>The moral authority</a:t>
            </a:r>
          </a:p>
          <a:p>
            <a:pPr eaLnBrk="1" hangingPunct="1">
              <a:lnSpc>
                <a:spcPct val="80000"/>
              </a:lnSpc>
            </a:pPr>
            <a:r>
              <a:rPr lang="en-GB" sz="1800" smtClean="0"/>
              <a:t>The dependable partner</a:t>
            </a:r>
            <a:endParaRPr lang="en-GB" sz="1800" smtClean="0">
              <a:latin typeface="Arial Unicode MS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GB" sz="1800" smtClean="0">
                <a:latin typeface="Arial Unicode MS" pitchFamily="34" charset="-128"/>
              </a:rPr>
              <a:t>The controlling wife </a:t>
            </a:r>
          </a:p>
          <a:p>
            <a:pPr eaLnBrk="1" hangingPunct="1">
              <a:lnSpc>
                <a:spcPct val="80000"/>
              </a:lnSpc>
            </a:pPr>
            <a:r>
              <a:rPr lang="en-GB" sz="1800" smtClean="0">
                <a:latin typeface="Arial Unicode MS" pitchFamily="34" charset="-128"/>
              </a:rPr>
              <a:t>The useless husband </a:t>
            </a:r>
          </a:p>
          <a:p>
            <a:pPr eaLnBrk="1" hangingPunct="1">
              <a:lnSpc>
                <a:spcPct val="80000"/>
              </a:lnSpc>
            </a:pPr>
            <a:r>
              <a:rPr lang="en-GB" sz="1800" smtClean="0">
                <a:latin typeface="Arial Unicode MS" pitchFamily="34" charset="-128"/>
              </a:rPr>
              <a:t>The grumpy old man </a:t>
            </a:r>
          </a:p>
          <a:p>
            <a:pPr eaLnBrk="1" hangingPunct="1">
              <a:lnSpc>
                <a:spcPct val="80000"/>
              </a:lnSpc>
            </a:pPr>
            <a:r>
              <a:rPr lang="en-GB" sz="1800" smtClean="0">
                <a:latin typeface="Arial Unicode MS" pitchFamily="34" charset="-128"/>
              </a:rPr>
              <a:t>The geek </a:t>
            </a:r>
          </a:p>
          <a:p>
            <a:pPr eaLnBrk="1" hangingPunct="1">
              <a:lnSpc>
                <a:spcPct val="80000"/>
              </a:lnSpc>
            </a:pPr>
            <a:r>
              <a:rPr lang="en-GB" sz="1800" smtClean="0">
                <a:latin typeface="Arial Unicode MS" pitchFamily="34" charset="-128"/>
              </a:rPr>
              <a:t>The ditzy blonde</a:t>
            </a:r>
            <a:endParaRPr lang="en-GB" sz="1800" smtClean="0"/>
          </a:p>
          <a:p>
            <a:pPr eaLnBrk="1" hangingPunct="1">
              <a:lnSpc>
                <a:spcPct val="80000"/>
              </a:lnSpc>
            </a:pPr>
            <a:r>
              <a:rPr lang="en-GB" sz="1800" smtClean="0">
                <a:latin typeface="Arial Unicode MS" pitchFamily="34" charset="-128"/>
              </a:rPr>
              <a:t>The rogue </a:t>
            </a:r>
          </a:p>
          <a:p>
            <a:pPr eaLnBrk="1" hangingPunct="1">
              <a:lnSpc>
                <a:spcPct val="80000"/>
              </a:lnSpc>
            </a:pPr>
            <a:r>
              <a:rPr lang="en-GB" sz="1800" smtClean="0">
                <a:latin typeface="Arial Unicode MS" pitchFamily="34" charset="-128"/>
              </a:rPr>
              <a:t>Sweet natured/Dutiful wife or mother  </a:t>
            </a:r>
          </a:p>
          <a:p>
            <a:pPr eaLnBrk="1" hangingPunct="1">
              <a:lnSpc>
                <a:spcPct val="80000"/>
              </a:lnSpc>
            </a:pPr>
            <a:r>
              <a:rPr lang="en-GB" sz="1800" smtClean="0">
                <a:latin typeface="Arial Unicode MS" pitchFamily="34" charset="-128"/>
              </a:rPr>
              <a:t>The snob </a:t>
            </a:r>
          </a:p>
          <a:p>
            <a:pPr eaLnBrk="1" hangingPunct="1">
              <a:lnSpc>
                <a:spcPct val="80000"/>
              </a:lnSpc>
            </a:pPr>
            <a:r>
              <a:rPr lang="en-GB" sz="1800" smtClean="0">
                <a:latin typeface="Arial Unicode MS" pitchFamily="34" charset="-128"/>
              </a:rPr>
              <a:t>Dopey mate </a:t>
            </a:r>
          </a:p>
          <a:p>
            <a:pPr eaLnBrk="1" hangingPunct="1">
              <a:lnSpc>
                <a:spcPct val="80000"/>
              </a:lnSpc>
            </a:pPr>
            <a:r>
              <a:rPr lang="en-GB" sz="1800" smtClean="0">
                <a:latin typeface="Arial Unicode MS" pitchFamily="34" charset="-128"/>
              </a:rPr>
              <a:t>Absent-minded eccentric </a:t>
            </a:r>
          </a:p>
          <a:p>
            <a:pPr eaLnBrk="1" hangingPunct="1">
              <a:lnSpc>
                <a:spcPct val="80000"/>
              </a:lnSpc>
            </a:pPr>
            <a:r>
              <a:rPr lang="en-GB" sz="1800" smtClean="0">
                <a:latin typeface="Arial Unicode MS" pitchFamily="34" charset="-128"/>
              </a:rPr>
              <a:t>Overbearing boss </a:t>
            </a:r>
          </a:p>
          <a:p>
            <a:pPr eaLnBrk="1" hangingPunct="1">
              <a:lnSpc>
                <a:spcPct val="80000"/>
              </a:lnSpc>
            </a:pPr>
            <a:r>
              <a:rPr lang="en-GB" sz="1800" smtClean="0">
                <a:latin typeface="Arial Unicode MS" pitchFamily="34" charset="-128"/>
              </a:rPr>
              <a:t>Nosey/meddling Neighbour</a:t>
            </a:r>
          </a:p>
          <a:p>
            <a:pPr eaLnBrk="1" hangingPunct="1">
              <a:lnSpc>
                <a:spcPct val="80000"/>
              </a:lnSpc>
            </a:pPr>
            <a:r>
              <a:rPr lang="en-GB" sz="1800" smtClean="0"/>
              <a:t>The interfering mother-in-law</a:t>
            </a:r>
          </a:p>
          <a:p>
            <a:pPr eaLnBrk="1" hangingPunct="1">
              <a:lnSpc>
                <a:spcPct val="80000"/>
              </a:lnSpc>
            </a:pPr>
            <a:r>
              <a:rPr lang="en-GB" sz="1800" smtClean="0"/>
              <a:t>The over protective parents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GB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Choose your characteristics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2800" smtClean="0"/>
              <a:t>Identify the differences between your main characters</a:t>
            </a:r>
          </a:p>
          <a:p>
            <a:pPr eaLnBrk="1" hangingPunct="1">
              <a:lnSpc>
                <a:spcPct val="90000"/>
              </a:lnSpc>
            </a:pPr>
            <a:r>
              <a:rPr lang="en-GB" sz="2800" smtClean="0"/>
              <a:t>Name them</a:t>
            </a:r>
          </a:p>
          <a:p>
            <a:pPr eaLnBrk="1" hangingPunct="1">
              <a:lnSpc>
                <a:spcPct val="90000"/>
              </a:lnSpc>
            </a:pPr>
            <a:r>
              <a:rPr lang="en-GB" sz="2800" smtClean="0"/>
              <a:t>Design their character traits</a:t>
            </a:r>
          </a:p>
          <a:p>
            <a:pPr eaLnBrk="1" hangingPunct="1">
              <a:lnSpc>
                <a:spcPct val="90000"/>
              </a:lnSpc>
            </a:pPr>
            <a:r>
              <a:rPr lang="en-GB" sz="2800" smtClean="0"/>
              <a:t>You will need to identify their likeable qualities</a:t>
            </a:r>
          </a:p>
          <a:p>
            <a:pPr eaLnBrk="1" hangingPunct="1">
              <a:lnSpc>
                <a:spcPct val="90000"/>
              </a:lnSpc>
            </a:pPr>
            <a:r>
              <a:rPr lang="en-GB" sz="2800" smtClean="0"/>
              <a:t>You will also need to identify their personality flaws</a:t>
            </a:r>
          </a:p>
          <a:p>
            <a:pPr eaLnBrk="1" hangingPunct="1">
              <a:lnSpc>
                <a:spcPct val="90000"/>
              </a:lnSpc>
            </a:pPr>
            <a:r>
              <a:rPr lang="en-GB" sz="2800" smtClean="0"/>
              <a:t>How will you represent these? (Dress, hair and makeup, mise-en-scene, dialogue and actions, catchphrase, visual motifs)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Devise an episode 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341438"/>
            <a:ext cx="8229600" cy="518318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1800" smtClean="0"/>
              <a:t>Using the standard narrative structure of equilibrium, disruption, resolution, equilibrium decide what happens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GB" sz="18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sz="1800" smtClean="0"/>
              <a:t>Questions to resolve:</a:t>
            </a:r>
          </a:p>
          <a:p>
            <a:pPr eaLnBrk="1" hangingPunct="1">
              <a:lnSpc>
                <a:spcPct val="80000"/>
              </a:lnSpc>
            </a:pPr>
            <a:r>
              <a:rPr lang="en-GB" sz="1800" smtClean="0"/>
              <a:t>What kind of camera style, style of title sequence  would you go for</a:t>
            </a:r>
          </a:p>
          <a:p>
            <a:pPr eaLnBrk="1" hangingPunct="1">
              <a:lnSpc>
                <a:spcPct val="80000"/>
              </a:lnSpc>
            </a:pPr>
            <a:r>
              <a:rPr lang="en-GB" sz="1800" smtClean="0"/>
              <a:t>Who is the target audience and what would be the ideal TV slot for your sitcom?</a:t>
            </a:r>
          </a:p>
          <a:p>
            <a:pPr eaLnBrk="1" hangingPunct="1">
              <a:lnSpc>
                <a:spcPct val="80000"/>
              </a:lnSpc>
            </a:pPr>
            <a:r>
              <a:rPr lang="en-GB" sz="1800" smtClean="0"/>
              <a:t>What makes it funny? Identify the main sources and types of humour you could expect</a:t>
            </a:r>
          </a:p>
          <a:p>
            <a:pPr eaLnBrk="1" hangingPunct="1">
              <a:lnSpc>
                <a:spcPct val="80000"/>
              </a:lnSpc>
            </a:pPr>
            <a:r>
              <a:rPr lang="en-GB" sz="1800" smtClean="0"/>
              <a:t>What is familiar/ expected/conventional about your sitcom?</a:t>
            </a:r>
          </a:p>
          <a:p>
            <a:pPr eaLnBrk="1" hangingPunct="1">
              <a:lnSpc>
                <a:spcPct val="80000"/>
              </a:lnSpc>
            </a:pPr>
            <a:r>
              <a:rPr lang="en-GB" sz="1800" smtClean="0"/>
              <a:t>What is unfamiliar/ unexpected/ unconventional about your sitcom?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GB" sz="18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sz="1800" smtClean="0"/>
              <a:t>Remember: TV programmes that strike the right balance are the most successful!</a:t>
            </a:r>
            <a:endParaRPr lang="en-GB" sz="1800" i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GB" sz="1800" i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sz="1800" i="1" smtClean="0"/>
              <a:t>Extension:</a:t>
            </a:r>
          </a:p>
          <a:p>
            <a:pPr eaLnBrk="1" hangingPunct="1">
              <a:lnSpc>
                <a:spcPct val="80000"/>
              </a:lnSpc>
            </a:pPr>
            <a:r>
              <a:rPr lang="en-GB" sz="1800" smtClean="0"/>
              <a:t>Break your episode down into scenes (12 x 2 mins each)</a:t>
            </a:r>
          </a:p>
          <a:p>
            <a:pPr eaLnBrk="1" hangingPunct="1">
              <a:lnSpc>
                <a:spcPct val="80000"/>
              </a:lnSpc>
            </a:pPr>
            <a:r>
              <a:rPr lang="en-GB" sz="1800" smtClean="0"/>
              <a:t>Write a dialogue extract</a:t>
            </a:r>
          </a:p>
          <a:p>
            <a:pPr eaLnBrk="1" hangingPunct="1">
              <a:lnSpc>
                <a:spcPct val="80000"/>
              </a:lnSpc>
            </a:pPr>
            <a:endParaRPr lang="en-GB" sz="1800" smtClean="0"/>
          </a:p>
          <a:p>
            <a:pPr eaLnBrk="1" hangingPunct="1">
              <a:lnSpc>
                <a:spcPct val="80000"/>
              </a:lnSpc>
            </a:pPr>
            <a:endParaRPr lang="en-GB" sz="1800" smtClean="0"/>
          </a:p>
          <a:p>
            <a:pPr eaLnBrk="1" hangingPunct="1">
              <a:lnSpc>
                <a:spcPct val="80000"/>
              </a:lnSpc>
            </a:pPr>
            <a:endParaRPr lang="en-GB" sz="1800" smtClean="0"/>
          </a:p>
          <a:p>
            <a:pPr eaLnBrk="1" hangingPunct="1">
              <a:lnSpc>
                <a:spcPct val="80000"/>
              </a:lnSpc>
            </a:pPr>
            <a:endParaRPr lang="en-GB" sz="1000" smtClean="0"/>
          </a:p>
          <a:p>
            <a:pPr eaLnBrk="1" hangingPunct="1">
              <a:lnSpc>
                <a:spcPct val="80000"/>
              </a:lnSpc>
            </a:pPr>
            <a:endParaRPr lang="en-GB" sz="1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Year 10 sitcom groups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29050" cy="4543425"/>
          </a:xfrm>
        </p:spPr>
        <p:txBody>
          <a:bodyPr/>
          <a:lstStyle/>
          <a:p>
            <a:pPr>
              <a:buFontTx/>
              <a:buNone/>
            </a:pPr>
            <a:r>
              <a:rPr lang="en-GB" sz="1800" dirty="0" smtClean="0"/>
              <a:t>10B</a:t>
            </a:r>
          </a:p>
          <a:p>
            <a:pPr>
              <a:buFontTx/>
              <a:buNone/>
            </a:pPr>
            <a:endParaRPr lang="en-GB" sz="1800" dirty="0" smtClean="0"/>
          </a:p>
          <a:p>
            <a:pPr>
              <a:buFontTx/>
              <a:buNone/>
            </a:pPr>
            <a:endParaRPr lang="en-GB" sz="1800" dirty="0" smtClean="0"/>
          </a:p>
          <a:p>
            <a:pPr>
              <a:buFontTx/>
              <a:buNone/>
            </a:pPr>
            <a:endParaRPr lang="en-GB" sz="1800" dirty="0" smtClean="0"/>
          </a:p>
        </p:txBody>
      </p:sp>
      <p:sp>
        <p:nvSpPr>
          <p:cNvPr id="16388" name="TextBox 4"/>
          <p:cNvSpPr txBox="1">
            <a:spLocks noChangeArrowheads="1"/>
          </p:cNvSpPr>
          <p:nvPr/>
        </p:nvSpPr>
        <p:spPr bwMode="auto">
          <a:xfrm>
            <a:off x="4572000" y="1643063"/>
            <a:ext cx="3857625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10C</a:t>
            </a:r>
          </a:p>
          <a:p>
            <a:endParaRPr lang="en-GB" dirty="0"/>
          </a:p>
          <a:p>
            <a:pPr>
              <a:buFont typeface="Arial" charset="0"/>
              <a:buChar char="•"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Oval 2"/>
          <p:cNvSpPr>
            <a:spLocks noChangeArrowheads="1"/>
          </p:cNvSpPr>
          <p:nvPr/>
        </p:nvSpPr>
        <p:spPr bwMode="auto">
          <a:xfrm>
            <a:off x="2819400" y="2362200"/>
            <a:ext cx="3886200" cy="2590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GB" sz="2800" b="1"/>
              <a:t>Sitcom</a:t>
            </a:r>
          </a:p>
        </p:txBody>
      </p:sp>
      <p:sp>
        <p:nvSpPr>
          <p:cNvPr id="3075" name="Text Box 3"/>
          <p:cNvSpPr>
            <a:spLocks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  <a:noFill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000" b="1" smtClean="0">
                <a:solidFill>
                  <a:srgbClr val="000099"/>
                </a:solidFill>
                <a:latin typeface="Kabel Bk BT" pitchFamily="34" charset="0"/>
              </a:rPr>
              <a:t>Audience popularity – why do audiences like sitcoms?</a:t>
            </a:r>
            <a:endParaRPr lang="en-GB" sz="2000" b="1" smtClean="0">
              <a:solidFill>
                <a:srgbClr val="000099"/>
              </a:solidFill>
              <a:latin typeface="Kabel Bk BT" pitchFamily="34" charset="0"/>
            </a:endParaRPr>
          </a:p>
        </p:txBody>
      </p:sp>
      <p:sp>
        <p:nvSpPr>
          <p:cNvPr id="30724" name="Oval 4"/>
          <p:cNvSpPr>
            <a:spLocks noChangeArrowheads="1"/>
          </p:cNvSpPr>
          <p:nvPr/>
        </p:nvSpPr>
        <p:spPr bwMode="auto">
          <a:xfrm>
            <a:off x="685800" y="2895600"/>
            <a:ext cx="2819400" cy="1828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30725" name="Oval 5"/>
          <p:cNvSpPr>
            <a:spLocks noChangeArrowheads="1"/>
          </p:cNvSpPr>
          <p:nvPr/>
        </p:nvSpPr>
        <p:spPr bwMode="auto">
          <a:xfrm>
            <a:off x="3429000" y="4343400"/>
            <a:ext cx="2819400" cy="1828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30726" name="Oval 6"/>
          <p:cNvSpPr>
            <a:spLocks noChangeArrowheads="1"/>
          </p:cNvSpPr>
          <p:nvPr/>
        </p:nvSpPr>
        <p:spPr bwMode="auto">
          <a:xfrm>
            <a:off x="1258888" y="4221163"/>
            <a:ext cx="2819400" cy="1828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30727" name="Oval 7"/>
          <p:cNvSpPr>
            <a:spLocks noChangeArrowheads="1"/>
          </p:cNvSpPr>
          <p:nvPr/>
        </p:nvSpPr>
        <p:spPr bwMode="auto">
          <a:xfrm>
            <a:off x="5791200" y="2971800"/>
            <a:ext cx="2819400" cy="1828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30728" name="Oval 8"/>
          <p:cNvSpPr>
            <a:spLocks noChangeArrowheads="1"/>
          </p:cNvSpPr>
          <p:nvPr/>
        </p:nvSpPr>
        <p:spPr bwMode="auto">
          <a:xfrm>
            <a:off x="1066800" y="1524000"/>
            <a:ext cx="2819400" cy="1828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30729" name="Oval 9"/>
          <p:cNvSpPr>
            <a:spLocks noChangeArrowheads="1"/>
          </p:cNvSpPr>
          <p:nvPr/>
        </p:nvSpPr>
        <p:spPr bwMode="auto">
          <a:xfrm>
            <a:off x="5334000" y="1600200"/>
            <a:ext cx="2819400" cy="1828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30730" name="Oval 10"/>
          <p:cNvSpPr>
            <a:spLocks noChangeArrowheads="1"/>
          </p:cNvSpPr>
          <p:nvPr/>
        </p:nvSpPr>
        <p:spPr bwMode="auto">
          <a:xfrm>
            <a:off x="3124200" y="1143000"/>
            <a:ext cx="2819400" cy="1828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30731" name="Oval 11"/>
          <p:cNvSpPr>
            <a:spLocks noChangeArrowheads="1"/>
          </p:cNvSpPr>
          <p:nvPr/>
        </p:nvSpPr>
        <p:spPr bwMode="auto">
          <a:xfrm>
            <a:off x="5486400" y="4267200"/>
            <a:ext cx="2819400" cy="1828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nimBg="1"/>
      <p:bldP spid="30724" grpId="0" animBg="1"/>
      <p:bldP spid="30725" grpId="0" animBg="1"/>
      <p:bldP spid="30726" grpId="0" animBg="1"/>
      <p:bldP spid="30727" grpId="0" animBg="1"/>
      <p:bldP spid="30728" grpId="0" animBg="1"/>
      <p:bldP spid="30729" grpId="0" animBg="1"/>
      <p:bldP spid="30730" grpId="0" animBg="1"/>
      <p:bldP spid="3073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Oval 2"/>
          <p:cNvSpPr>
            <a:spLocks noChangeArrowheads="1"/>
          </p:cNvSpPr>
          <p:nvPr/>
        </p:nvSpPr>
        <p:spPr bwMode="auto">
          <a:xfrm>
            <a:off x="2819400" y="2362200"/>
            <a:ext cx="3886200" cy="2590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GB" sz="2800" b="1"/>
              <a:t>Sitcom</a:t>
            </a:r>
          </a:p>
        </p:txBody>
      </p:sp>
      <p:sp>
        <p:nvSpPr>
          <p:cNvPr id="4099" name="Text Box 3"/>
          <p:cNvSpPr>
            <a:spLocks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b="1" smtClean="0">
                <a:solidFill>
                  <a:srgbClr val="000099"/>
                </a:solidFill>
                <a:latin typeface="Kabel Bk BT" pitchFamily="34" charset="0"/>
              </a:rPr>
              <a:t>Audience popularity</a:t>
            </a:r>
            <a:endParaRPr lang="en-GB" b="1" smtClean="0">
              <a:solidFill>
                <a:srgbClr val="000099"/>
              </a:solidFill>
              <a:latin typeface="Kabel Bk BT" pitchFamily="34" charset="0"/>
            </a:endParaRPr>
          </a:p>
        </p:txBody>
      </p:sp>
      <p:sp>
        <p:nvSpPr>
          <p:cNvPr id="18436" name="Oval 4"/>
          <p:cNvSpPr>
            <a:spLocks noChangeArrowheads="1"/>
          </p:cNvSpPr>
          <p:nvPr/>
        </p:nvSpPr>
        <p:spPr bwMode="auto">
          <a:xfrm>
            <a:off x="685800" y="2895600"/>
            <a:ext cx="2819400" cy="1828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GB"/>
              <a:t>Only half an hour</a:t>
            </a:r>
          </a:p>
        </p:txBody>
      </p:sp>
      <p:sp>
        <p:nvSpPr>
          <p:cNvPr id="18437" name="Oval 5"/>
          <p:cNvSpPr>
            <a:spLocks noChangeArrowheads="1"/>
          </p:cNvSpPr>
          <p:nvPr/>
        </p:nvSpPr>
        <p:spPr bwMode="auto">
          <a:xfrm>
            <a:off x="3429000" y="4343400"/>
            <a:ext cx="2819400" cy="1828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GB"/>
              <a:t>Light, easy </a:t>
            </a:r>
          </a:p>
          <a:p>
            <a:pPr algn="ctr" eaLnBrk="0" hangingPunct="0"/>
            <a:r>
              <a:rPr lang="en-GB"/>
              <a:t>to watch</a:t>
            </a:r>
          </a:p>
        </p:txBody>
      </p:sp>
      <p:sp>
        <p:nvSpPr>
          <p:cNvPr id="18438" name="Oval 6"/>
          <p:cNvSpPr>
            <a:spLocks noChangeArrowheads="1"/>
          </p:cNvSpPr>
          <p:nvPr/>
        </p:nvSpPr>
        <p:spPr bwMode="auto">
          <a:xfrm>
            <a:off x="1258888" y="4221163"/>
            <a:ext cx="2819400" cy="1828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GB"/>
              <a:t>Themes reflect </a:t>
            </a:r>
          </a:p>
          <a:p>
            <a:pPr algn="ctr" eaLnBrk="0" hangingPunct="0"/>
            <a:r>
              <a:rPr lang="en-GB"/>
              <a:t>current society - relevant</a:t>
            </a:r>
          </a:p>
        </p:txBody>
      </p:sp>
      <p:sp>
        <p:nvSpPr>
          <p:cNvPr id="18439" name="Oval 7"/>
          <p:cNvSpPr>
            <a:spLocks noChangeArrowheads="1"/>
          </p:cNvSpPr>
          <p:nvPr/>
        </p:nvSpPr>
        <p:spPr bwMode="auto">
          <a:xfrm>
            <a:off x="5791200" y="2971800"/>
            <a:ext cx="2819400" cy="1828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GB"/>
              <a:t>Recogniseable situations</a:t>
            </a:r>
          </a:p>
        </p:txBody>
      </p:sp>
      <p:sp>
        <p:nvSpPr>
          <p:cNvPr id="18440" name="Oval 8"/>
          <p:cNvSpPr>
            <a:spLocks noChangeArrowheads="1"/>
          </p:cNvSpPr>
          <p:nvPr/>
        </p:nvSpPr>
        <p:spPr bwMode="auto">
          <a:xfrm>
            <a:off x="1066800" y="1524000"/>
            <a:ext cx="2819400" cy="1828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GB"/>
              <a:t>Cathartic:</a:t>
            </a:r>
          </a:p>
          <a:p>
            <a:pPr algn="ctr" eaLnBrk="0" hangingPunct="0"/>
            <a:r>
              <a:rPr lang="en-GB"/>
              <a:t>make </a:t>
            </a:r>
          </a:p>
          <a:p>
            <a:pPr algn="ctr" eaLnBrk="0" hangingPunct="0"/>
            <a:r>
              <a:rPr lang="en-GB"/>
              <a:t>us </a:t>
            </a:r>
          </a:p>
          <a:p>
            <a:pPr algn="ctr" eaLnBrk="0" hangingPunct="0"/>
            <a:r>
              <a:rPr lang="en-GB"/>
              <a:t>feel better </a:t>
            </a:r>
          </a:p>
        </p:txBody>
      </p:sp>
      <p:sp>
        <p:nvSpPr>
          <p:cNvPr id="18441" name="Oval 9"/>
          <p:cNvSpPr>
            <a:spLocks noChangeArrowheads="1"/>
          </p:cNvSpPr>
          <p:nvPr/>
        </p:nvSpPr>
        <p:spPr bwMode="auto">
          <a:xfrm>
            <a:off x="5334000" y="1600200"/>
            <a:ext cx="2819400" cy="1828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GB"/>
              <a:t>Can relate to </a:t>
            </a:r>
          </a:p>
          <a:p>
            <a:pPr algn="ctr" eaLnBrk="0" hangingPunct="0"/>
            <a:r>
              <a:rPr lang="en-GB"/>
              <a:t>characters</a:t>
            </a:r>
          </a:p>
        </p:txBody>
      </p:sp>
      <p:sp>
        <p:nvSpPr>
          <p:cNvPr id="18442" name="Oval 10"/>
          <p:cNvSpPr>
            <a:spLocks noChangeArrowheads="1"/>
          </p:cNvSpPr>
          <p:nvPr/>
        </p:nvSpPr>
        <p:spPr bwMode="auto">
          <a:xfrm>
            <a:off x="3124200" y="1143000"/>
            <a:ext cx="2819400" cy="1828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GB"/>
              <a:t>Funny</a:t>
            </a:r>
          </a:p>
        </p:txBody>
      </p:sp>
      <p:sp>
        <p:nvSpPr>
          <p:cNvPr id="18443" name="Oval 11"/>
          <p:cNvSpPr>
            <a:spLocks noChangeArrowheads="1"/>
          </p:cNvSpPr>
          <p:nvPr/>
        </p:nvSpPr>
        <p:spPr bwMode="auto">
          <a:xfrm>
            <a:off x="5486400" y="4267200"/>
            <a:ext cx="2819400" cy="1828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GB"/>
              <a:t>Follow conventions</a:t>
            </a:r>
          </a:p>
          <a:p>
            <a:pPr algn="ctr" eaLnBrk="0" hangingPunct="0"/>
            <a:r>
              <a:rPr lang="en-GB"/>
              <a:t>- safe + familiar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nimBg="1"/>
      <p:bldP spid="18436" grpId="0" animBg="1"/>
      <p:bldP spid="18437" grpId="0" animBg="1"/>
      <p:bldP spid="18438" grpId="0" animBg="1"/>
      <p:bldP spid="18439" grpId="0" animBg="1"/>
      <p:bldP spid="18440" grpId="0" animBg="1"/>
      <p:bldP spid="18441" grpId="0" animBg="1"/>
      <p:bldP spid="18442" grpId="0" animBg="1"/>
      <p:bldP spid="1844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Oval 2"/>
          <p:cNvSpPr>
            <a:spLocks noChangeArrowheads="1"/>
          </p:cNvSpPr>
          <p:nvPr/>
        </p:nvSpPr>
        <p:spPr bwMode="auto">
          <a:xfrm>
            <a:off x="2819400" y="2362200"/>
            <a:ext cx="3886200" cy="2590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GB" sz="2800" b="1"/>
              <a:t>Sitcom</a:t>
            </a:r>
          </a:p>
        </p:txBody>
      </p:sp>
      <p:sp>
        <p:nvSpPr>
          <p:cNvPr id="5123" name="Text Box 3"/>
          <p:cNvSpPr>
            <a:spLocks noChangeArrowheads="1"/>
          </p:cNvSpPr>
          <p:nvPr>
            <p:ph type="title"/>
          </p:nvPr>
        </p:nvSpPr>
        <p:spPr>
          <a:xfrm>
            <a:off x="457200" y="188913"/>
            <a:ext cx="8229600" cy="1008062"/>
          </a:xfrm>
          <a:noFill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000" b="1" smtClean="0">
                <a:solidFill>
                  <a:srgbClr val="000099"/>
                </a:solidFill>
                <a:latin typeface="Kabel Bk BT" pitchFamily="34" charset="0"/>
              </a:rPr>
              <a:t>What are the ‘conventions’ of a sitcom? What do you expect to see?</a:t>
            </a:r>
            <a:endParaRPr lang="en-GB" sz="2000" b="1" smtClean="0">
              <a:solidFill>
                <a:srgbClr val="000099"/>
              </a:solidFill>
              <a:latin typeface="Kabel Bk BT" pitchFamily="34" charset="0"/>
            </a:endParaRPr>
          </a:p>
        </p:txBody>
      </p:sp>
      <p:sp>
        <p:nvSpPr>
          <p:cNvPr id="12292" name="Oval 4"/>
          <p:cNvSpPr>
            <a:spLocks noChangeArrowheads="1"/>
          </p:cNvSpPr>
          <p:nvPr/>
        </p:nvSpPr>
        <p:spPr bwMode="auto">
          <a:xfrm>
            <a:off x="685800" y="2895600"/>
            <a:ext cx="2819400" cy="1828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12293" name="Oval 5"/>
          <p:cNvSpPr>
            <a:spLocks noChangeArrowheads="1"/>
          </p:cNvSpPr>
          <p:nvPr/>
        </p:nvSpPr>
        <p:spPr bwMode="auto">
          <a:xfrm>
            <a:off x="3429000" y="4343400"/>
            <a:ext cx="2819400" cy="1828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12294" name="Oval 6"/>
          <p:cNvSpPr>
            <a:spLocks noChangeArrowheads="1"/>
          </p:cNvSpPr>
          <p:nvPr/>
        </p:nvSpPr>
        <p:spPr bwMode="auto">
          <a:xfrm>
            <a:off x="1295400" y="4191000"/>
            <a:ext cx="2819400" cy="1828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12295" name="Oval 7"/>
          <p:cNvSpPr>
            <a:spLocks noChangeArrowheads="1"/>
          </p:cNvSpPr>
          <p:nvPr/>
        </p:nvSpPr>
        <p:spPr bwMode="auto">
          <a:xfrm>
            <a:off x="5791200" y="2971800"/>
            <a:ext cx="2819400" cy="1828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12296" name="Oval 8"/>
          <p:cNvSpPr>
            <a:spLocks noChangeArrowheads="1"/>
          </p:cNvSpPr>
          <p:nvPr/>
        </p:nvSpPr>
        <p:spPr bwMode="auto">
          <a:xfrm>
            <a:off x="1042988" y="1557338"/>
            <a:ext cx="2819400" cy="1828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12297" name="Oval 9"/>
          <p:cNvSpPr>
            <a:spLocks noChangeArrowheads="1"/>
          </p:cNvSpPr>
          <p:nvPr/>
        </p:nvSpPr>
        <p:spPr bwMode="auto">
          <a:xfrm>
            <a:off x="5334000" y="1600200"/>
            <a:ext cx="2819400" cy="1828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12298" name="Oval 10"/>
          <p:cNvSpPr>
            <a:spLocks noChangeArrowheads="1"/>
          </p:cNvSpPr>
          <p:nvPr/>
        </p:nvSpPr>
        <p:spPr bwMode="auto">
          <a:xfrm>
            <a:off x="3124200" y="1143000"/>
            <a:ext cx="2819400" cy="1828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12299" name="Oval 11"/>
          <p:cNvSpPr>
            <a:spLocks noChangeArrowheads="1"/>
          </p:cNvSpPr>
          <p:nvPr/>
        </p:nvSpPr>
        <p:spPr bwMode="auto">
          <a:xfrm>
            <a:off x="5486400" y="4267200"/>
            <a:ext cx="2819400" cy="1828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12292" grpId="0" animBg="1"/>
      <p:bldP spid="12293" grpId="0" animBg="1"/>
      <p:bldP spid="12294" grpId="0" animBg="1"/>
      <p:bldP spid="12295" grpId="0" animBg="1"/>
      <p:bldP spid="12296" grpId="0" animBg="1"/>
      <p:bldP spid="12297" grpId="0" animBg="1"/>
      <p:bldP spid="12298" grpId="0" animBg="1"/>
      <p:bldP spid="1229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Oval 2"/>
          <p:cNvSpPr>
            <a:spLocks noChangeArrowheads="1"/>
          </p:cNvSpPr>
          <p:nvPr/>
        </p:nvSpPr>
        <p:spPr bwMode="auto">
          <a:xfrm>
            <a:off x="2843213" y="2997200"/>
            <a:ext cx="3886200" cy="2590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GB" sz="2800" b="1"/>
              <a:t>Sitcom</a:t>
            </a:r>
          </a:p>
        </p:txBody>
      </p:sp>
      <p:sp>
        <p:nvSpPr>
          <p:cNvPr id="6147" name="Text Box 3"/>
          <p:cNvSpPr>
            <a:spLocks noChangeArrowheads="1"/>
          </p:cNvSpPr>
          <p:nvPr>
            <p:ph type="title"/>
          </p:nvPr>
        </p:nvSpPr>
        <p:spPr>
          <a:xfrm>
            <a:off x="0" y="0"/>
            <a:ext cx="9361488" cy="1008063"/>
          </a:xfrm>
          <a:noFill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b="1" smtClean="0">
                <a:solidFill>
                  <a:srgbClr val="000099"/>
                </a:solidFill>
                <a:latin typeface="Kabel Bk BT" pitchFamily="34" charset="0"/>
              </a:rPr>
              <a:t>Audience expectations of sitcom</a:t>
            </a:r>
            <a:endParaRPr lang="en-GB" b="1" smtClean="0">
              <a:solidFill>
                <a:srgbClr val="000099"/>
              </a:solidFill>
              <a:latin typeface="Kabel Bk BT" pitchFamily="34" charset="0"/>
            </a:endParaRPr>
          </a:p>
        </p:txBody>
      </p:sp>
      <p:sp>
        <p:nvSpPr>
          <p:cNvPr id="14340" name="Oval 4"/>
          <p:cNvSpPr>
            <a:spLocks noChangeArrowheads="1"/>
          </p:cNvSpPr>
          <p:nvPr/>
        </p:nvSpPr>
        <p:spPr bwMode="auto">
          <a:xfrm>
            <a:off x="684213" y="3644900"/>
            <a:ext cx="2819400" cy="1828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GB"/>
              <a:t>Same group of </a:t>
            </a:r>
          </a:p>
          <a:p>
            <a:pPr algn="ctr" eaLnBrk="0" hangingPunct="0"/>
            <a:r>
              <a:rPr lang="en-GB"/>
              <a:t>characters</a:t>
            </a:r>
          </a:p>
          <a:p>
            <a:pPr algn="ctr" eaLnBrk="0" hangingPunct="0"/>
            <a:r>
              <a:rPr lang="en-GB"/>
              <a:t>each week</a:t>
            </a:r>
          </a:p>
        </p:txBody>
      </p:sp>
      <p:sp>
        <p:nvSpPr>
          <p:cNvPr id="14341" name="Oval 5"/>
          <p:cNvSpPr>
            <a:spLocks noChangeArrowheads="1"/>
          </p:cNvSpPr>
          <p:nvPr/>
        </p:nvSpPr>
        <p:spPr bwMode="auto">
          <a:xfrm>
            <a:off x="3419475" y="4868863"/>
            <a:ext cx="2819400" cy="1828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GB"/>
              <a:t>30 mins long</a:t>
            </a:r>
          </a:p>
        </p:txBody>
      </p:sp>
      <p:sp>
        <p:nvSpPr>
          <p:cNvPr id="14342" name="Oval 6"/>
          <p:cNvSpPr>
            <a:spLocks noChangeArrowheads="1"/>
          </p:cNvSpPr>
          <p:nvPr/>
        </p:nvSpPr>
        <p:spPr bwMode="auto">
          <a:xfrm>
            <a:off x="1187450" y="5084763"/>
            <a:ext cx="2819400" cy="1612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GB"/>
              <a:t>Ordinary settings – </a:t>
            </a:r>
          </a:p>
          <a:p>
            <a:pPr algn="ctr" eaLnBrk="0" hangingPunct="0"/>
            <a:r>
              <a:rPr lang="en-GB"/>
              <a:t>office, the home etc</a:t>
            </a:r>
          </a:p>
          <a:p>
            <a:pPr algn="ctr" eaLnBrk="0" hangingPunct="0"/>
            <a:r>
              <a:rPr lang="en-GB"/>
              <a:t>Same each week</a:t>
            </a:r>
          </a:p>
        </p:txBody>
      </p:sp>
      <p:sp>
        <p:nvSpPr>
          <p:cNvPr id="14343" name="Oval 7"/>
          <p:cNvSpPr>
            <a:spLocks noChangeArrowheads="1"/>
          </p:cNvSpPr>
          <p:nvPr/>
        </p:nvSpPr>
        <p:spPr bwMode="auto">
          <a:xfrm>
            <a:off x="5795963" y="3500438"/>
            <a:ext cx="2819400" cy="1828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GB"/>
              <a:t>Regular TV slot</a:t>
            </a:r>
          </a:p>
        </p:txBody>
      </p:sp>
      <p:sp>
        <p:nvSpPr>
          <p:cNvPr id="14344" name="Oval 8"/>
          <p:cNvSpPr>
            <a:spLocks noChangeArrowheads="1"/>
          </p:cNvSpPr>
          <p:nvPr/>
        </p:nvSpPr>
        <p:spPr bwMode="auto">
          <a:xfrm>
            <a:off x="1042988" y="2276475"/>
            <a:ext cx="2819400" cy="1828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/>
          </a:p>
          <a:p>
            <a:pPr algn="ctr" eaLnBrk="0" hangingPunct="0"/>
            <a:r>
              <a:rPr lang="en-GB"/>
              <a:t>Studio sets and </a:t>
            </a:r>
          </a:p>
          <a:p>
            <a:pPr algn="ctr" eaLnBrk="0" hangingPunct="0"/>
            <a:r>
              <a:rPr lang="en-GB"/>
              <a:t>confined locations</a:t>
            </a:r>
          </a:p>
        </p:txBody>
      </p:sp>
      <p:sp>
        <p:nvSpPr>
          <p:cNvPr id="14345" name="Oval 9"/>
          <p:cNvSpPr>
            <a:spLocks noChangeArrowheads="1"/>
          </p:cNvSpPr>
          <p:nvPr/>
        </p:nvSpPr>
        <p:spPr bwMode="auto">
          <a:xfrm>
            <a:off x="5508625" y="2349500"/>
            <a:ext cx="2819400" cy="1828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GB"/>
              <a:t>    Humour – should </a:t>
            </a:r>
          </a:p>
          <a:p>
            <a:pPr algn="ctr" eaLnBrk="0" hangingPunct="0"/>
            <a:r>
              <a:rPr lang="en-GB"/>
              <a:t>make you laugh</a:t>
            </a:r>
          </a:p>
        </p:txBody>
      </p:sp>
      <p:sp>
        <p:nvSpPr>
          <p:cNvPr id="14346" name="Oval 10"/>
          <p:cNvSpPr>
            <a:spLocks noChangeArrowheads="1"/>
          </p:cNvSpPr>
          <p:nvPr/>
        </p:nvSpPr>
        <p:spPr bwMode="auto">
          <a:xfrm>
            <a:off x="3132138" y="1916113"/>
            <a:ext cx="2819400" cy="1828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/>
          </a:p>
          <a:p>
            <a:pPr algn="ctr" eaLnBrk="0" hangingPunct="0"/>
            <a:r>
              <a:rPr lang="en-GB"/>
              <a:t>Stereotype or archetype</a:t>
            </a:r>
          </a:p>
          <a:p>
            <a:pPr algn="ctr" eaLnBrk="0" hangingPunct="0"/>
            <a:r>
              <a:rPr lang="en-GB"/>
              <a:t>characters</a:t>
            </a:r>
          </a:p>
        </p:txBody>
      </p:sp>
      <p:sp>
        <p:nvSpPr>
          <p:cNvPr id="14347" name="Oval 11"/>
          <p:cNvSpPr>
            <a:spLocks noChangeArrowheads="1"/>
          </p:cNvSpPr>
          <p:nvPr/>
        </p:nvSpPr>
        <p:spPr bwMode="auto">
          <a:xfrm>
            <a:off x="5508625" y="4724400"/>
            <a:ext cx="2819400" cy="1828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GB"/>
              <a:t>Different storyline </a:t>
            </a:r>
          </a:p>
          <a:p>
            <a:pPr algn="ctr" eaLnBrk="0" hangingPunct="0"/>
            <a:r>
              <a:rPr lang="en-GB"/>
              <a:t>each week</a:t>
            </a:r>
          </a:p>
        </p:txBody>
      </p:sp>
      <p:sp>
        <p:nvSpPr>
          <p:cNvPr id="14348" name="Oval 12"/>
          <p:cNvSpPr>
            <a:spLocks noChangeArrowheads="1"/>
          </p:cNvSpPr>
          <p:nvPr/>
        </p:nvSpPr>
        <p:spPr bwMode="auto">
          <a:xfrm>
            <a:off x="5508625" y="1412875"/>
            <a:ext cx="2243138" cy="14414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GB"/>
              <a:t>Studio audience/</a:t>
            </a:r>
          </a:p>
          <a:p>
            <a:pPr algn="ctr" eaLnBrk="0" hangingPunct="0"/>
            <a:r>
              <a:rPr lang="en-GB"/>
              <a:t>Canned laughter</a:t>
            </a:r>
          </a:p>
        </p:txBody>
      </p:sp>
      <p:sp>
        <p:nvSpPr>
          <p:cNvPr id="14349" name="Oval 13"/>
          <p:cNvSpPr>
            <a:spLocks noChangeArrowheads="1"/>
          </p:cNvSpPr>
          <p:nvPr/>
        </p:nvSpPr>
        <p:spPr bwMode="auto">
          <a:xfrm>
            <a:off x="1692275" y="1341438"/>
            <a:ext cx="2243138" cy="14414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GB"/>
              <a:t>UK or USA</a:t>
            </a:r>
          </a:p>
        </p:txBody>
      </p:sp>
      <p:sp>
        <p:nvSpPr>
          <p:cNvPr id="14350" name="Oval 14"/>
          <p:cNvSpPr>
            <a:spLocks noChangeArrowheads="1"/>
          </p:cNvSpPr>
          <p:nvPr/>
        </p:nvSpPr>
        <p:spPr bwMode="auto">
          <a:xfrm>
            <a:off x="3563938" y="908050"/>
            <a:ext cx="2243137" cy="14414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GB"/>
              <a:t>Plots focus on </a:t>
            </a:r>
          </a:p>
          <a:p>
            <a:pPr algn="ctr" eaLnBrk="0" hangingPunct="0"/>
            <a:r>
              <a:rPr lang="en-GB"/>
              <a:t>everyday events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/>
      <p:bldP spid="14340" grpId="0" animBg="1"/>
      <p:bldP spid="14341" grpId="0" animBg="1"/>
      <p:bldP spid="14342" grpId="0" animBg="1"/>
      <p:bldP spid="14343" grpId="0" animBg="1"/>
      <p:bldP spid="14344" grpId="0" animBg="1"/>
      <p:bldP spid="14345" grpId="0" animBg="1"/>
      <p:bldP spid="14346" grpId="0" animBg="1"/>
      <p:bldP spid="14347" grpId="0" animBg="1"/>
      <p:bldP spid="14348" grpId="0" animBg="1"/>
      <p:bldP spid="14349" grpId="0" animBg="1"/>
      <p:bldP spid="1435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4000" smtClean="0"/>
              <a:t>Identifying common character stereotypes</a:t>
            </a:r>
            <a:endParaRPr lang="en-US" sz="4000" smtClean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</a:pPr>
            <a:r>
              <a:rPr lang="en-GB" sz="2800" smtClean="0"/>
              <a:t>Person trapped in the ’situation’ of the situation comedy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GB" sz="2800" smtClean="0"/>
              <a:t>Person doing the trapping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GB" sz="2800" smtClean="0"/>
              <a:t>The idiot/fool/jester - 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GB" sz="2800" smtClean="0"/>
              <a:t>The reliable matriarch/patriarch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GB" sz="2800" smtClean="0"/>
              <a:t>The moral authority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GB" sz="2800" smtClean="0"/>
              <a:t>The dependable partner</a:t>
            </a:r>
            <a:endParaRPr lang="en-US" sz="2800" smtClean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765175"/>
          </a:xfrm>
        </p:spPr>
        <p:txBody>
          <a:bodyPr/>
          <a:lstStyle/>
          <a:p>
            <a:pPr eaLnBrk="1" hangingPunct="1"/>
            <a:r>
              <a:rPr lang="en-GB" smtClean="0"/>
              <a:t>Over and over again</a:t>
            </a:r>
            <a:endParaRPr 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2000"/>
            <a:ext cx="9144000" cy="5661025"/>
          </a:xfrm>
        </p:spPr>
        <p:txBody>
          <a:bodyPr/>
          <a:lstStyle/>
          <a:p>
            <a:pPr eaLnBrk="1" hangingPunct="1"/>
            <a:r>
              <a:rPr lang="en-GB" sz="2400" smtClean="0"/>
              <a:t>Part of the situation in sitcom is that the characters never really escape their situation – the family stays together in My Family, Delboy and Rodney never get rich in Only Fools and Horses, The workers stay in their dull jobs in The Office.</a:t>
            </a:r>
          </a:p>
          <a:p>
            <a:pPr eaLnBrk="1" hangingPunct="1"/>
            <a:r>
              <a:rPr lang="en-GB" sz="2400" smtClean="0"/>
              <a:t>Occasionally, in long running series or to end a series, things will change – Nana dies in The Royle Family, Chandler and Monica get married, Dawn and Tim get together in The Office.</a:t>
            </a:r>
          </a:p>
          <a:p>
            <a:pPr eaLnBrk="1" hangingPunct="1"/>
            <a:r>
              <a:rPr lang="en-GB" sz="2400" smtClean="0"/>
              <a:t>But, on the whole, characters end each episode in more or less the same place or situation they started in.</a:t>
            </a:r>
          </a:p>
          <a:p>
            <a:pPr eaLnBrk="1" hangingPunct="1"/>
            <a:r>
              <a:rPr lang="en-GB" sz="2400" smtClean="0"/>
              <a:t>These circular narratives keep characters in their amusing situation; this helps producers sell series for repeats as they can be watched in almost any order; it also helps the audience know what to expect each time they watch.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0"/>
            <a:ext cx="5699125" cy="1143000"/>
          </a:xfrm>
        </p:spPr>
        <p:txBody>
          <a:bodyPr/>
          <a:lstStyle/>
          <a:p>
            <a:pPr eaLnBrk="1" hangingPunct="1"/>
            <a:r>
              <a:rPr lang="en-GB" smtClean="0"/>
              <a:t>Summary</a:t>
            </a:r>
            <a:endParaRPr lang="en-US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95400"/>
            <a:ext cx="8001000" cy="5257800"/>
          </a:xfrm>
        </p:spPr>
        <p:txBody>
          <a:bodyPr/>
          <a:lstStyle/>
          <a:p>
            <a:pPr eaLnBrk="1" hangingPunct="1"/>
            <a:r>
              <a:rPr lang="en-GB" sz="2400" smtClean="0"/>
              <a:t>Sitcoms have a restricted location</a:t>
            </a:r>
          </a:p>
          <a:p>
            <a:pPr eaLnBrk="1" hangingPunct="1"/>
            <a:r>
              <a:rPr lang="en-GB" sz="2400" smtClean="0"/>
              <a:t>Characters tend to stay in same situation, episode after episode.</a:t>
            </a:r>
          </a:p>
          <a:p>
            <a:pPr eaLnBrk="1" hangingPunct="1"/>
            <a:r>
              <a:rPr lang="en-GB" sz="2400" smtClean="0"/>
              <a:t>There is a limited number of main characters.</a:t>
            </a:r>
          </a:p>
          <a:p>
            <a:pPr eaLnBrk="1" hangingPunct="1"/>
            <a:r>
              <a:rPr lang="en-GB" sz="2400" smtClean="0"/>
              <a:t>Plots are based around everyday events.</a:t>
            </a:r>
          </a:p>
          <a:p>
            <a:pPr eaLnBrk="1" hangingPunct="1"/>
            <a:r>
              <a:rPr lang="en-GB" sz="2400" smtClean="0"/>
              <a:t>Humour is based around personalities and the smaller problems in life.</a:t>
            </a:r>
          </a:p>
          <a:p>
            <a:pPr eaLnBrk="1" hangingPunct="1"/>
            <a:r>
              <a:rPr lang="en-GB" sz="2400" smtClean="0"/>
              <a:t>The characters usually reflect the target audience.</a:t>
            </a:r>
          </a:p>
          <a:p>
            <a:pPr eaLnBrk="1" hangingPunct="1"/>
            <a:r>
              <a:rPr lang="en-GB" sz="2400" smtClean="0"/>
              <a:t>Sitcoms are relatively cheap and easy to make.</a:t>
            </a:r>
          </a:p>
          <a:p>
            <a:pPr eaLnBrk="1" hangingPunct="1"/>
            <a:r>
              <a:rPr lang="en-GB" sz="2400" smtClean="0"/>
              <a:t>They can appeal to a wide range of different audiences.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Creating your own sitcom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268413"/>
            <a:ext cx="8353425" cy="5329237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n-GB" smtClean="0"/>
              <a:t>     You will be allocated one of the following plots:</a:t>
            </a:r>
          </a:p>
          <a:p>
            <a:pPr marL="609600" indent="-609600" eaLnBrk="1" hangingPunct="1"/>
            <a:r>
              <a:rPr lang="en-GB" smtClean="0"/>
              <a:t>Celebrating Christmas with the in-laws.</a:t>
            </a:r>
          </a:p>
          <a:p>
            <a:pPr marL="609600" indent="-609600" eaLnBrk="1" hangingPunct="1"/>
            <a:r>
              <a:rPr lang="en-GB" smtClean="0"/>
              <a:t>A blind date goes wrong.</a:t>
            </a:r>
          </a:p>
          <a:p>
            <a:pPr marL="609600" indent="-609600" eaLnBrk="1" hangingPunct="1"/>
            <a:r>
              <a:rPr lang="en-GB" smtClean="0"/>
              <a:t>A crazy friend is in town.</a:t>
            </a:r>
          </a:p>
          <a:p>
            <a:pPr marL="609600" indent="-609600" eaLnBrk="1" hangingPunct="1"/>
            <a:r>
              <a:rPr lang="en-GB" smtClean="0"/>
              <a:t>One character is promoted at work, the other is not. </a:t>
            </a:r>
          </a:p>
          <a:p>
            <a:pPr marL="609600" indent="-609600" eaLnBrk="1" hangingPunct="1"/>
            <a:r>
              <a:rPr lang="en-GB" smtClean="0"/>
              <a:t>Character brings odd girlfriend/boyfriend home</a:t>
            </a:r>
          </a:p>
          <a:p>
            <a:pPr marL="609600" indent="-609600" eaLnBrk="1" hangingPunct="1"/>
            <a:endParaRPr lang="en-GB" smtClean="0"/>
          </a:p>
          <a:p>
            <a:pPr marL="609600" indent="-609600" eaLnBrk="1" hangingPunct="1"/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</TotalTime>
  <Words>873</Words>
  <Application>Microsoft Office PowerPoint</Application>
  <PresentationFormat>On-screen Show (4:3)</PresentationFormat>
  <Paragraphs>167</Paragraphs>
  <Slides>15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Kabel Bk BT</vt:lpstr>
      <vt:lpstr>Arial Unicode MS</vt:lpstr>
      <vt:lpstr>Default Design</vt:lpstr>
      <vt:lpstr>The ‘sit’ and the ‘com’ of sitcom</vt:lpstr>
      <vt:lpstr>Audience popularity – why do audiences like sitcoms?</vt:lpstr>
      <vt:lpstr>Audience popularity</vt:lpstr>
      <vt:lpstr>What are the ‘conventions’ of a sitcom? What do you expect to see?</vt:lpstr>
      <vt:lpstr>Audience expectations of sitcom</vt:lpstr>
      <vt:lpstr>Identifying common character stereotypes</vt:lpstr>
      <vt:lpstr>Over and over again</vt:lpstr>
      <vt:lpstr>Summary</vt:lpstr>
      <vt:lpstr>Creating your own sitcom</vt:lpstr>
      <vt:lpstr>Now choose a location</vt:lpstr>
      <vt:lpstr>Now choose your character grouping and your situation</vt:lpstr>
      <vt:lpstr>Now choose your character types</vt:lpstr>
      <vt:lpstr>Choose your characteristics</vt:lpstr>
      <vt:lpstr>Devise an episode </vt:lpstr>
      <vt:lpstr>Year 10 sitcom groups</vt:lpstr>
    </vt:vector>
  </TitlesOfParts>
  <Company>Blackborow Family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Sitcoms brainstorm</dc:title>
  <dc:creator>Nikki</dc:creator>
  <cp:lastModifiedBy>kbrookes</cp:lastModifiedBy>
  <cp:revision>38</cp:revision>
  <dcterms:created xsi:type="dcterms:W3CDTF">2008-01-28T00:33:34Z</dcterms:created>
  <dcterms:modified xsi:type="dcterms:W3CDTF">2011-12-13T10:27:18Z</dcterms:modified>
</cp:coreProperties>
</file>